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87372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42185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719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009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21329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9918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8639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7845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34139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4728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61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3B1C6-9AA0-4962-B1EF-7DB6FDADCCED}" type="datetimeFigureOut">
              <a:rPr lang="ar-SA" smtClean="0"/>
              <a:pPr/>
              <a:t>07/06/1439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C6C8A-0B93-4786-BC06-48056D85363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9931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google.iq/url?sa=t&amp;rct=j&amp;q=&amp;esrc=s&amp;source=web&amp;cd=2&amp;cad=rja&amp;uact=8&amp;sqi=2&amp;ved=0ahUKEwiD2YSs94PSAhUFVRoKHaIbAUkQFggkMAE&amp;url=http://www.uni-freiburg.de/universitaet-en&amp;usg=AFQjCNGmg-hmtqYlW9zbxGznv1DfYIlMkA&amp;sig2=axxf45J7cx7cmnR6vHb7-A&amp;bvm=bv.146496531,d.bG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177816"/>
            <a:ext cx="3162299" cy="103660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2819400" y="5486400"/>
            <a:ext cx="6096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Disclaimer: this project has been funded with support from the European commission. This publication [communication] reflects the views only of the author , and the commission cannot be held responsible for any use which may be made of the information contained there in</a:t>
            </a:r>
            <a:endParaRPr lang="ar-SA" sz="12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1456" y="3533788"/>
            <a:ext cx="52578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Assistant Professor ,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Ayaid K. Zgair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Director,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Scholarships and International Cultural Relations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Baghdad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Baghdad, Iraq.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ar-IQ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4951" y="1600200"/>
            <a:ext cx="5284139" cy="16684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en-US" sz="3600" b="1" dirty="0" smtClean="0">
              <a:ln w="1905"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dirty="0" smtClean="0"/>
              <a:t>  </a:t>
            </a:r>
            <a:r>
              <a:rPr lang="en-US" sz="3600" b="1" dirty="0" smtClean="0">
                <a:ln w="1905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international</a:t>
            </a:r>
            <a:r>
              <a:rPr lang="en-US" sz="3600" dirty="0" smtClean="0"/>
              <a:t> </a:t>
            </a:r>
            <a:r>
              <a:rPr lang="en-US" sz="3600" b="1" dirty="0" smtClean="0">
                <a:ln w="1905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relationship</a:t>
            </a:r>
          </a:p>
        </p:txBody>
      </p:sp>
      <p:sp>
        <p:nvSpPr>
          <p:cNvPr id="14" name="AutoShape 2" descr="Image result for university of baghdad 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5" name="AutoShape 4" descr="Image result for university of baghdad 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6" name="AutoShape 6" descr="Image result for university of baghdad logo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7" name="Picture 9" descr="Image result for university of baghdad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31276"/>
            <a:ext cx="1276328" cy="1294019"/>
          </a:xfrm>
          <a:prstGeom prst="rect">
            <a:avLst/>
          </a:prstGeom>
          <a:noFill/>
        </p:spPr>
      </p:pic>
      <p:pic>
        <p:nvPicPr>
          <p:cNvPr id="19" name="Picture 2" descr="Image result for ‫جامعة بغداد‬‎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0334" y="3857628"/>
            <a:ext cx="2571265" cy="142876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43042" y="1714488"/>
            <a:ext cx="547483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University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of</a:t>
            </a: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500" b="1" dirty="0" smtClean="0">
                <a:ln w="3810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Baghdad</a:t>
            </a:r>
            <a:endParaRPr lang="ar-IQ" sz="4500" b="1" dirty="0">
              <a:ln w="38100">
                <a:solidFill>
                  <a:srgbClr val="FF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6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2844" y="113520"/>
            <a:ext cx="5000660" cy="743712"/>
          </a:xfrm>
        </p:spPr>
        <p:txBody>
          <a:bodyPr>
            <a:normAutofit/>
          </a:bodyPr>
          <a:lstStyle/>
          <a:p>
            <a:pPr algn="l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Visiting Professor Program</a:t>
            </a:r>
            <a:endParaRPr lang="ar-IQ" sz="3600" b="1" u="sng" dirty="0">
              <a:solidFill>
                <a:srgbClr val="FFC000"/>
              </a:solidFill>
            </a:endParaRPr>
          </a:p>
        </p:txBody>
      </p:sp>
      <p:pic>
        <p:nvPicPr>
          <p:cNvPr id="17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95400"/>
            <a:ext cx="8171351" cy="431855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288" y="3429000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USA (8)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Canada (5)</a:t>
            </a:r>
            <a:endParaRPr lang="ar-IQ" sz="2800" b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1237292"/>
            <a:ext cx="205293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Germany  (16)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Italy (9)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England (17)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France  (2)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Netherlands (1)</a:t>
            </a:r>
            <a:endParaRPr lang="ar-IQ" sz="20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495800"/>
            <a:ext cx="22816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Malaysia (10)</a:t>
            </a:r>
          </a:p>
          <a:p>
            <a:pPr algn="l" rtl="0"/>
            <a:r>
              <a:rPr lang="en-US" sz="2400" b="1" dirty="0" smtClean="0"/>
              <a:t>Iran (3)</a:t>
            </a:r>
          </a:p>
          <a:p>
            <a:pPr algn="l" rtl="0"/>
            <a:r>
              <a:rPr lang="en-US" sz="2400" b="1" dirty="0" smtClean="0"/>
              <a:t>Other  (3)  </a:t>
            </a:r>
            <a:endParaRPr lang="ar-IQ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3543450" y="4071942"/>
            <a:ext cx="102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Egypt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(5)</a:t>
            </a:r>
            <a:endParaRPr lang="ar-IQ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5429264"/>
            <a:ext cx="17859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</a:rPr>
              <a:t>Australia &amp; New Zealand (5) 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143536" cy="74371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Ph.D students research abroad</a:t>
            </a:r>
            <a:endParaRPr lang="ar-IQ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447800"/>
            <a:ext cx="8171351" cy="43185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733800"/>
            <a:ext cx="27432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C000"/>
                </a:solidFill>
              </a:rPr>
              <a:t>USA (16)</a:t>
            </a:r>
          </a:p>
          <a:p>
            <a:pPr algn="l" rtl="0"/>
            <a:r>
              <a:rPr lang="en-US" sz="2400" b="1" dirty="0" smtClean="0">
                <a:solidFill>
                  <a:srgbClr val="FFC000"/>
                </a:solidFill>
              </a:rPr>
              <a:t>Canada (12)</a:t>
            </a:r>
            <a:endParaRPr lang="ar-IQ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1319743"/>
            <a:ext cx="205293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Germany  (13)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Italy (6)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England (10)</a:t>
            </a:r>
          </a:p>
          <a:p>
            <a:pPr algn="l" rtl="0"/>
            <a:r>
              <a:rPr lang="en-US" sz="2000" b="1" dirty="0" smtClean="0">
                <a:solidFill>
                  <a:srgbClr val="00B050"/>
                </a:solidFill>
              </a:rPr>
              <a:t>Netherlands (1) </a:t>
            </a:r>
            <a:endParaRPr lang="ar-IQ" sz="20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0964" y="3071810"/>
            <a:ext cx="138587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Japan (2)</a:t>
            </a:r>
          </a:p>
          <a:p>
            <a:pPr algn="l" rtl="0"/>
            <a:r>
              <a:rPr lang="en-US" sz="2000" b="1" dirty="0" smtClean="0"/>
              <a:t>China (4)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3702" y="5429264"/>
            <a:ext cx="17859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</a:rPr>
              <a:t>Australia &amp; New Zealand (4) </a:t>
            </a:r>
            <a:endParaRPr lang="ar-IQ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36671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85728"/>
            <a:ext cx="5057780" cy="628672"/>
          </a:xfrm>
        </p:spPr>
        <p:txBody>
          <a:bodyPr>
            <a:normAutofit/>
          </a:bodyPr>
          <a:lstStyle/>
          <a:p>
            <a:pPr algn="l" rtl="0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Conferences and meetings </a:t>
            </a:r>
            <a:endParaRPr lang="ar-IQ" sz="4000" b="1" dirty="0">
              <a:solidFill>
                <a:srgbClr val="FFC000"/>
              </a:solidFill>
            </a:endParaRPr>
          </a:p>
        </p:txBody>
      </p:sp>
      <p:pic>
        <p:nvPicPr>
          <p:cNvPr id="9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447800"/>
            <a:ext cx="8171351" cy="431855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00436" y="4689471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Total: </a:t>
            </a:r>
          </a:p>
          <a:p>
            <a:pPr algn="l" rtl="0"/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1670 Professors</a:t>
            </a:r>
            <a:endParaRPr lang="ar-IQ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  <a:noFill/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042" y="142852"/>
            <a:ext cx="8686800" cy="743712"/>
          </a:xfrm>
        </p:spPr>
        <p:txBody>
          <a:bodyPr>
            <a:noAutofit/>
          </a:bodyPr>
          <a:lstStyle/>
          <a:p>
            <a:pPr algn="l" rtl="0"/>
            <a:r>
              <a:rPr lang="en-US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Developing International Relations</a:t>
            </a:r>
            <a:endParaRPr lang="ar-IQ" sz="3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3546" y="928670"/>
            <a:ext cx="2424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5125" indent="-365125" algn="l" rtl="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 Signing  new </a:t>
            </a:r>
            <a:r>
              <a:rPr lang="en-US" b="1" dirty="0" err="1" smtClean="0">
                <a:solidFill>
                  <a:srgbClr val="FF0000"/>
                </a:solidFill>
              </a:rPr>
              <a:t>MoUs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1428736"/>
            <a:ext cx="769620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Increase the scholarships opportunity.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Increase the joint supervision of postgraduate students (Ph.D and </a:t>
            </a:r>
            <a:r>
              <a:rPr lang="en-US" dirty="0" err="1" smtClean="0"/>
              <a:t>MSc</a:t>
            </a:r>
            <a:r>
              <a:rPr lang="en-US" dirty="0" smtClean="0"/>
              <a:t>.).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Increase the exchange of professors and students with International institutions especially European universities.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Provide opportunities for graduate students to complete some of their experiments in the EU university laboratories.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Increase the number of joint conferences with EU universities in Iraq.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Exchange of scientific information.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Cultural exchange.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/>
              <a:t>Other activities.</a:t>
            </a:r>
            <a:endParaRPr lang="ar-IQ" dirty="0"/>
          </a:p>
        </p:txBody>
      </p:sp>
      <p:sp>
        <p:nvSpPr>
          <p:cNvPr id="11" name="TextBox 10"/>
          <p:cNvSpPr txBox="1"/>
          <p:nvPr/>
        </p:nvSpPr>
        <p:spPr>
          <a:xfrm>
            <a:off x="1452594" y="4357694"/>
            <a:ext cx="76200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33400" indent="-533400"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Work on the development of scientific and cultural projects supported by some International organizations (EU).</a:t>
            </a:r>
          </a:p>
          <a:p>
            <a:pPr marL="533400" indent="-533400"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Increase the chance of e-learning for communication between students and professors.</a:t>
            </a:r>
          </a:p>
          <a:p>
            <a:pPr marL="533400" indent="-533400" algn="l" rtl="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Others.</a:t>
            </a:r>
            <a:endParaRPr lang="ar-IQ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20726127">
            <a:off x="2312156" y="3229627"/>
            <a:ext cx="4191000" cy="743712"/>
          </a:xfrm>
        </p:spPr>
        <p:txBody>
          <a:bodyPr>
            <a:noAutofit/>
          </a:bodyPr>
          <a:lstStyle/>
          <a:p>
            <a:pPr rtl="0"/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ar-IQ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714612" y="636671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18" name="Rectangle 17"/>
          <p:cNvSpPr/>
          <p:nvPr/>
        </p:nvSpPr>
        <p:spPr>
          <a:xfrm>
            <a:off x="214282" y="220784"/>
            <a:ext cx="2270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Overview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492" y="1066800"/>
            <a:ext cx="815498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365125" algn="l" rtl="0">
              <a:buFont typeface="Arial" pitchFamily="34" charset="0"/>
              <a:buChar char="•"/>
            </a:pPr>
            <a:r>
              <a:rPr lang="en-US" sz="3000" dirty="0" smtClean="0"/>
              <a:t>Biggest, oldest and most prestigious</a:t>
            </a:r>
          </a:p>
          <a:p>
            <a:pPr indent="365125" algn="l" rtl="0"/>
            <a:r>
              <a:rPr lang="en-US" sz="3000" dirty="0" smtClean="0"/>
              <a:t>University in Iraq</a:t>
            </a:r>
          </a:p>
          <a:p>
            <a:pPr indent="365125" algn="l" rtl="0">
              <a:buFont typeface="Arial" pitchFamily="34" charset="0"/>
              <a:buChar char="•"/>
            </a:pPr>
            <a:r>
              <a:rPr lang="de-DE" sz="3000" dirty="0" smtClean="0"/>
              <a:t>Established in 1957</a:t>
            </a:r>
            <a:r>
              <a:rPr lang="en-US" sz="3000" dirty="0" smtClean="0"/>
              <a:t>.</a:t>
            </a:r>
          </a:p>
          <a:p>
            <a:pPr indent="365125" algn="l" rtl="0">
              <a:buFont typeface="Arial" pitchFamily="34" charset="0"/>
              <a:buChar char="•"/>
            </a:pPr>
            <a:r>
              <a:rPr lang="de-DE" sz="3000" dirty="0" smtClean="0"/>
              <a:t>It includes 24 colleges, 4 institutes, 9 scientific</a:t>
            </a:r>
          </a:p>
          <a:p>
            <a:pPr indent="365125" algn="l" rtl="0"/>
            <a:r>
              <a:rPr lang="de-DE" sz="3000" dirty="0" smtClean="0"/>
              <a:t>centres and 15 research units</a:t>
            </a:r>
            <a:r>
              <a:rPr lang="de-DE" sz="3000" dirty="0" smtClean="0"/>
              <a:t>.</a:t>
            </a:r>
          </a:p>
          <a:p>
            <a:pPr indent="365125" algn="l" rtl="0">
              <a:buFont typeface="Arial" pitchFamily="34" charset="0"/>
              <a:buChar char="•"/>
            </a:pPr>
            <a:r>
              <a:rPr lang="en-US" sz="3000" dirty="0" smtClean="0"/>
              <a:t>78,000 </a:t>
            </a:r>
            <a:r>
              <a:rPr lang="en-US" sz="3000" dirty="0" smtClean="0"/>
              <a:t>students enrolled in the University,</a:t>
            </a:r>
          </a:p>
          <a:p>
            <a:pPr indent="365125" algn="l" rtl="0"/>
            <a:r>
              <a:rPr lang="en-US" sz="3000" dirty="0" smtClean="0"/>
              <a:t>69,000 undergraduate  and 9,000 postgraduate</a:t>
            </a:r>
          </a:p>
          <a:p>
            <a:pPr indent="365125" algn="l" rtl="0"/>
            <a:r>
              <a:rPr lang="en-US" sz="3000" dirty="0" smtClean="0"/>
              <a:t>students, and more than 7,000 faculty members.</a:t>
            </a:r>
          </a:p>
          <a:p>
            <a:pPr indent="365125" algn="l" rtl="0">
              <a:buFont typeface="Arial" pitchFamily="34" charset="0"/>
              <a:buChar char="•"/>
            </a:pPr>
            <a:endParaRPr lang="en-US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3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334000"/>
            <a:ext cx="2133600" cy="1370839"/>
          </a:xfrm>
          <a:prstGeom prst="rect">
            <a:avLst/>
          </a:prstGeom>
          <a:noFill/>
        </p:spPr>
      </p:pic>
      <p:pic>
        <p:nvPicPr>
          <p:cNvPr id="21" name="Picture 5" descr="Image result for university of baghd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5295616"/>
            <a:ext cx="2106262" cy="1419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pic>
        <p:nvPicPr>
          <p:cNvPr id="26626" name="Picture 2" descr="http://www.uobaghdad.edu.iq/uploads/Raed(system)/2017/003/5/2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404961"/>
            <a:ext cx="4238617" cy="423861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31043" y="220784"/>
            <a:ext cx="2669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QS Ranking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Mission</a:t>
            </a:r>
            <a:r>
              <a:rPr lang="en-US" sz="4500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of</a:t>
            </a:r>
            <a:r>
              <a:rPr lang="en-US" sz="4500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UoB</a:t>
            </a:r>
            <a:endParaRPr lang="ar-IQ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34" y="1219200"/>
            <a:ext cx="8358246" cy="4138626"/>
          </a:xfrm>
        </p:spPr>
        <p:txBody>
          <a:bodyPr>
            <a:noAutofit/>
          </a:bodyPr>
          <a:lstStyle/>
          <a:p>
            <a:pPr algn="l" rtl="0"/>
            <a:r>
              <a:rPr lang="en-US" sz="3000" dirty="0" smtClean="0">
                <a:latin typeface="+mj-lt"/>
                <a:ea typeface="+mj-ea"/>
                <a:cs typeface="+mj-cs"/>
              </a:rPr>
              <a:t>Building population and developing the society. </a:t>
            </a:r>
          </a:p>
          <a:p>
            <a:pPr algn="l" rtl="0"/>
            <a:r>
              <a:rPr lang="en-US" sz="3000" dirty="0" smtClean="0">
                <a:latin typeface="+mj-lt"/>
                <a:ea typeface="+mj-ea"/>
                <a:cs typeface="+mj-cs"/>
              </a:rPr>
              <a:t>learning, teaching, doing researches and serving. </a:t>
            </a:r>
          </a:p>
          <a:p>
            <a:pPr algn="l" rtl="0"/>
            <a:r>
              <a:rPr lang="en-US" sz="3000" dirty="0" smtClean="0">
                <a:latin typeface="+mj-lt"/>
                <a:ea typeface="+mj-ea"/>
                <a:cs typeface="+mj-cs"/>
              </a:rPr>
              <a:t>The university undertakes to prepare productive and self- reliable graduates. </a:t>
            </a:r>
          </a:p>
          <a:p>
            <a:pPr algn="l" rtl="0"/>
            <a:r>
              <a:rPr lang="en-US" sz="3000" dirty="0" smtClean="0">
                <a:latin typeface="+mj-lt"/>
                <a:ea typeface="+mj-ea"/>
                <a:cs typeface="+mj-cs"/>
              </a:rPr>
              <a:t>Find the scientific solutions to our country issues. </a:t>
            </a:r>
          </a:p>
          <a:p>
            <a:pPr algn="l" rtl="0"/>
            <a:r>
              <a:rPr lang="en-US" sz="3000" dirty="0" smtClean="0">
                <a:latin typeface="+mj-lt"/>
                <a:ea typeface="+mj-ea"/>
                <a:cs typeface="+mj-cs"/>
              </a:rPr>
              <a:t>Emphasizes the integration of the theoretical and practical knowledge and the rehabilitation to  accomplish the academic accreditation.  </a:t>
            </a:r>
            <a:r>
              <a:rPr lang="en-US" sz="3000" dirty="0" smtClean="0"/>
              <a:t> </a:t>
            </a:r>
            <a:endParaRPr lang="ar-IQ" sz="30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191132" cy="743712"/>
          </a:xfrm>
        </p:spPr>
        <p:txBody>
          <a:bodyPr>
            <a:normAutofit/>
          </a:bodyPr>
          <a:lstStyle/>
          <a:p>
            <a:pPr algn="l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International Programs</a:t>
            </a:r>
            <a:endParaRPr lang="ar-IQ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9540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 smtClean="0"/>
              <a:t>We have several scientific and cultural programs with International organizations and institutions (Last 5 years):</a:t>
            </a:r>
          </a:p>
          <a:p>
            <a:pPr algn="l" rtl="0"/>
            <a:endParaRPr lang="ar-IQ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2514600"/>
            <a:ext cx="72390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Memorandum of understanding (</a:t>
            </a:r>
            <a:r>
              <a:rPr lang="en-US" sz="2400" dirty="0" err="1" smtClean="0"/>
              <a:t>MoU</a:t>
            </a:r>
            <a:r>
              <a:rPr lang="en-US" sz="2400" dirty="0" smtClean="0"/>
              <a:t>).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Twining programs.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Cooperation with  international organizations.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Scholarships.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Visiting Professor Program.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Ph.D research Programs.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Conferences. </a:t>
            </a:r>
            <a:endParaRPr lang="ar-IQ" sz="2400" dirty="0"/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7852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438149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43712"/>
          </a:xfrm>
        </p:spPr>
        <p:txBody>
          <a:bodyPr>
            <a:normAutofit fontScale="90000"/>
          </a:bodyPr>
          <a:lstStyle/>
          <a:p>
            <a:pPr algn="l" rtl="0"/>
            <a:r>
              <a:rPr lang="ar-IQ" b="1" dirty="0" smtClean="0">
                <a:solidFill>
                  <a:srgbClr val="FFC000"/>
                </a:solidFill>
              </a:rPr>
              <a:t> 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MoUs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 </a:t>
            </a:r>
            <a:endParaRPr lang="ar-IQ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3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49" y="1714488"/>
            <a:ext cx="8171351" cy="431855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44012" y="3043535"/>
            <a:ext cx="10166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US (8) </a:t>
            </a:r>
            <a:endParaRPr lang="ar-IQ" sz="24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857232"/>
            <a:ext cx="2052933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Germany  (4)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Italy (3)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England (6)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France  (2)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Turkey (2)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Greece  (1)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Sweden (2) 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Spain (2)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Poland (2)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Russia (2)</a:t>
            </a:r>
          </a:p>
          <a:p>
            <a:pPr algn="l"/>
            <a:r>
              <a:rPr lang="en-US" sz="2000" b="1" dirty="0" smtClean="0">
                <a:solidFill>
                  <a:srgbClr val="00B050"/>
                </a:solidFill>
              </a:rPr>
              <a:t>Netherlands (1) </a:t>
            </a:r>
            <a:endParaRPr lang="ar-IQ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6832" y="4741143"/>
            <a:ext cx="131516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Egypt (2)</a:t>
            </a: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ar-IQ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04800"/>
            <a:ext cx="33214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  </a:t>
            </a:r>
            <a:endParaRPr lang="ar-IQ" sz="2400" b="1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3504" y="4214818"/>
            <a:ext cx="228165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/>
              <a:t>Malaysia  (2)</a:t>
            </a:r>
          </a:p>
          <a:p>
            <a:pPr algn="l" rtl="0"/>
            <a:r>
              <a:rPr lang="en-US" sz="2000" b="1" dirty="0" smtClean="0"/>
              <a:t>Philippines (1)</a:t>
            </a:r>
          </a:p>
          <a:p>
            <a:pPr algn="l" rtl="0"/>
            <a:r>
              <a:rPr lang="en-US" sz="2000" b="1" dirty="0" smtClean="0"/>
              <a:t>India (1)</a:t>
            </a:r>
          </a:p>
          <a:p>
            <a:pPr algn="l" rtl="0"/>
            <a:r>
              <a:rPr lang="en-US" sz="2000" b="1" dirty="0" smtClean="0"/>
              <a:t>Iran (5)</a:t>
            </a:r>
          </a:p>
          <a:p>
            <a:pPr algn="l" rtl="0"/>
            <a:r>
              <a:rPr lang="en-US" sz="2000" b="1" dirty="0" smtClean="0"/>
              <a:t>UAE (1)  </a:t>
            </a:r>
            <a:endParaRPr lang="ar-IQ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62714" y="5657671"/>
            <a:ext cx="2038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Australia (2)  </a:t>
            </a:r>
            <a:endParaRPr lang="ar-IQ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2914" y="2943051"/>
            <a:ext cx="1538242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Japan (1)</a:t>
            </a:r>
          </a:p>
          <a:p>
            <a:r>
              <a:rPr lang="en-US" sz="2400" b="1" dirty="0" smtClean="0"/>
              <a:t>Korea (1)</a:t>
            </a:r>
          </a:p>
          <a:p>
            <a:r>
              <a:rPr lang="en-US" sz="2400" b="1" dirty="0" smtClean="0"/>
              <a:t>China (1) </a:t>
            </a:r>
            <a:endParaRPr lang="ar-IQ" sz="2400" b="1" dirty="0"/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743712"/>
          </a:xfrm>
        </p:spPr>
        <p:txBody>
          <a:bodyPr>
            <a:normAutofit/>
          </a:bodyPr>
          <a:lstStyle/>
          <a:p>
            <a:pPr algn="l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Twining Program</a:t>
            </a:r>
            <a:endParaRPr lang="ar-IQ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95400"/>
            <a:ext cx="8171351" cy="43185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96004" y="5214950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err="1" smtClean="0">
                <a:solidFill>
                  <a:srgbClr val="FF0000"/>
                </a:solidFill>
              </a:rPr>
              <a:t>Swin</a:t>
            </a:r>
            <a:r>
              <a:rPr lang="en-US" b="1" dirty="0" smtClean="0">
                <a:solidFill>
                  <a:srgbClr val="FF0000"/>
                </a:solidFill>
              </a:rPr>
              <a:t> Burin University of technology, Australia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1496785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ln>
                  <a:solidFill>
                    <a:srgbClr val="92D050"/>
                  </a:solidFill>
                </a:ln>
                <a:hlinkClick r:id="rId7"/>
              </a:rPr>
              <a:t>University of Freiburg</a:t>
            </a:r>
            <a:r>
              <a:rPr lang="en-US" dirty="0" smtClean="0">
                <a:ln>
                  <a:solidFill>
                    <a:srgbClr val="92D050"/>
                  </a:solidFill>
                </a:ln>
              </a:rPr>
              <a:t>; Germany </a:t>
            </a:r>
            <a:endParaRPr lang="en-US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7046" y="4714884"/>
            <a:ext cx="2819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Amirkabir</a:t>
            </a:r>
            <a:r>
              <a:rPr lang="en-US" b="1" dirty="0" smtClean="0"/>
              <a:t> University of Technology, Iran</a:t>
            </a:r>
            <a:endParaRPr lang="ar-IQ" b="1" dirty="0"/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28614" y="214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Cooperation with  international</a:t>
            </a:r>
            <a:b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organizations </a:t>
            </a:r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ar-IQ" sz="3200" dirty="0">
              <a:solidFill>
                <a:srgbClr val="FFC000"/>
              </a:solidFill>
            </a:endParaRPr>
          </a:p>
        </p:txBody>
      </p:sp>
      <p:pic>
        <p:nvPicPr>
          <p:cNvPr id="7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95400"/>
            <a:ext cx="8171351" cy="43185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903521"/>
            <a:ext cx="15573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IREX,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USA (4)</a:t>
            </a:r>
            <a:endParaRPr lang="ar-IQ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5988" y="1500174"/>
            <a:ext cx="4343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ERASMUS+ (4+3)</a:t>
            </a:r>
            <a:endParaRPr lang="ar-IQ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4800600"/>
            <a:ext cx="30623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DAAD, Germany (1+2) </a:t>
            </a:r>
            <a:endParaRPr lang="ar-IQ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29200"/>
            <a:ext cx="2590801" cy="18288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0195"/>
            <a:ext cx="3162299" cy="1036606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2971800" y="6132731"/>
            <a:ext cx="56388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dirty="0" smtClean="0"/>
              <a:t>MediTec </a:t>
            </a:r>
            <a:r>
              <a:rPr lang="en-US" sz="1200" dirty="0"/>
              <a:t>P</a:t>
            </a:r>
            <a:r>
              <a:rPr lang="en-US" sz="1200" dirty="0" smtClean="0"/>
              <a:t>roject </a:t>
            </a:r>
            <a:r>
              <a:rPr lang="en-US" sz="1200" dirty="0"/>
              <a:t>Number:585980-EPP- 1-2017- 1-DE- CBHE-JP </a:t>
            </a:r>
            <a:endParaRPr lang="ar-SA" sz="1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743712"/>
          </a:xfrm>
        </p:spPr>
        <p:txBody>
          <a:bodyPr>
            <a:normAutofit/>
          </a:bodyPr>
          <a:lstStyle/>
          <a:p>
            <a:pPr marL="342900" indent="-342900" algn="l" rtl="0"/>
            <a:r>
              <a:rPr lang="ar-IQ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ea typeface="+mn-ea"/>
                <a:cs typeface="+mn-cs"/>
              </a:rPr>
              <a:t> Scholarships</a:t>
            </a:r>
          </a:p>
        </p:txBody>
      </p:sp>
      <p:pic>
        <p:nvPicPr>
          <p:cNvPr id="7" name="Picture 6" descr="Map World Png File:World Map WSF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95400"/>
            <a:ext cx="8171351" cy="43185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-142908" y="3617901"/>
            <a:ext cx="27432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FFC000"/>
                </a:solidFill>
              </a:rPr>
              <a:t>North America (187)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1524000"/>
            <a:ext cx="22815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Europe 583</a:t>
            </a:r>
            <a:endParaRPr lang="ar-IQ" sz="2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314" y="3929066"/>
            <a:ext cx="22816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Malays  (122)</a:t>
            </a:r>
          </a:p>
          <a:p>
            <a:pPr algn="l" rtl="0"/>
            <a:r>
              <a:rPr lang="en-US" sz="2400" b="1" dirty="0" smtClean="0"/>
              <a:t>India (26)</a:t>
            </a:r>
          </a:p>
          <a:p>
            <a:pPr algn="l" rtl="0"/>
            <a:r>
              <a:rPr lang="en-US" sz="2400" b="1" dirty="0" smtClean="0"/>
              <a:t>Iran (29)  </a:t>
            </a:r>
            <a:endParaRPr lang="ar-IQ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5214950"/>
            <a:ext cx="2286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Australia (50)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Zealand (5)</a:t>
            </a:r>
            <a:endParaRPr lang="ar-IQ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6745" y="3000372"/>
            <a:ext cx="1547219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Japan (4)</a:t>
            </a:r>
          </a:p>
          <a:p>
            <a:r>
              <a:rPr lang="en-US" sz="2400" b="1" dirty="0" smtClean="0"/>
              <a:t>Korea (3)</a:t>
            </a:r>
          </a:p>
          <a:p>
            <a:r>
              <a:rPr lang="en-US" sz="2400" b="1" dirty="0" smtClean="0"/>
              <a:t>China (15) </a:t>
            </a:r>
            <a:endParaRPr lang="ar-IQ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071802" y="4071942"/>
            <a:ext cx="147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70C0"/>
                </a:solidFill>
              </a:rPr>
              <a:t>Egypt (55)</a:t>
            </a:r>
          </a:p>
        </p:txBody>
      </p:sp>
    </p:spTree>
    <p:extLst>
      <p:ext uri="{BB962C8B-B14F-4D97-AF65-F5344CB8AC3E}">
        <p14:creationId xmlns="" xmlns:p14="http://schemas.microsoft.com/office/powerpoint/2010/main" val="2069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Te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C9D8A2B5534797249304FAC18792" ma:contentTypeVersion="0" ma:contentTypeDescription="Create a new document." ma:contentTypeScope="" ma:versionID="d9cf9377d914b01b94bedab51b764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D78ECC-E879-4CED-8CB1-F1354DD0D486}"/>
</file>

<file path=customXml/itemProps2.xml><?xml version="1.0" encoding="utf-8"?>
<ds:datastoreItem xmlns:ds="http://schemas.openxmlformats.org/officeDocument/2006/customXml" ds:itemID="{F4E2B1D2-B853-4F86-BED3-BDE2A321123E}"/>
</file>

<file path=customXml/itemProps3.xml><?xml version="1.0" encoding="utf-8"?>
<ds:datastoreItem xmlns:ds="http://schemas.openxmlformats.org/officeDocument/2006/customXml" ds:itemID="{9C464A4C-D208-42C3-9F4B-2B15A4BF1F48}"/>
</file>

<file path=docProps/app.xml><?xml version="1.0" encoding="utf-8"?>
<Properties xmlns="http://schemas.openxmlformats.org/officeDocument/2006/extended-properties" xmlns:vt="http://schemas.openxmlformats.org/officeDocument/2006/docPropsVTypes">
  <Template>MediTec presentation</Template>
  <TotalTime>102</TotalTime>
  <Words>680</Words>
  <Application>Microsoft Office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MediTec presentation</vt:lpstr>
      <vt:lpstr>Slide 1</vt:lpstr>
      <vt:lpstr>Slide 2</vt:lpstr>
      <vt:lpstr>Slide 3</vt:lpstr>
      <vt:lpstr>Mission of UoB</vt:lpstr>
      <vt:lpstr>International Programs</vt:lpstr>
      <vt:lpstr> MoUs  </vt:lpstr>
      <vt:lpstr>Twining Program</vt:lpstr>
      <vt:lpstr>Cooperation with  international organizations  </vt:lpstr>
      <vt:lpstr>  Scholarships</vt:lpstr>
      <vt:lpstr>Visiting Professor Program</vt:lpstr>
      <vt:lpstr>Ph.D students research abroad</vt:lpstr>
      <vt:lpstr>Conferences and meetings </vt:lpstr>
      <vt:lpstr>Developing International Relations</vt:lpstr>
      <vt:lpstr>Thank you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ayad</dc:creator>
  <cp:lastModifiedBy>ayad</cp:lastModifiedBy>
  <cp:revision>25</cp:revision>
  <dcterms:created xsi:type="dcterms:W3CDTF">2018-02-17T16:45:52Z</dcterms:created>
  <dcterms:modified xsi:type="dcterms:W3CDTF">2018-02-22T09:09:25Z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0x010100DE81C9D8A2B5534797249304FAC18792</vt:lpwstr>
  </property>
</Properties>
</file>